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8" r:id="rId2"/>
    <p:sldId id="270" r:id="rId3"/>
    <p:sldId id="256" r:id="rId4"/>
    <p:sldId id="257" r:id="rId5"/>
    <p:sldId id="259" r:id="rId6"/>
    <p:sldId id="258" r:id="rId7"/>
    <p:sldId id="260" r:id="rId8"/>
    <p:sldId id="261" r:id="rId9"/>
    <p:sldId id="262" r:id="rId10"/>
    <p:sldId id="263" r:id="rId11"/>
    <p:sldId id="265" r:id="rId12"/>
    <p:sldId id="266" r:id="rId13"/>
    <p:sldId id="264"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B4A93939-2681-461A-8F6D-7D9E405A5D5E}" type="datetimeFigureOut">
              <a:rPr lang="cs-CZ" smtClean="0"/>
              <a:pPr/>
              <a:t>9.9.2013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E53F01E-B149-495D-9658-F265846AF6BE}"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4A93939-2681-461A-8F6D-7D9E405A5D5E}" type="datetimeFigureOut">
              <a:rPr lang="cs-CZ" smtClean="0"/>
              <a:pPr/>
              <a:t>9.9.2013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E53F01E-B149-495D-9658-F265846AF6BE}"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DE53F01E-B149-495D-9658-F265846AF6BE}"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B4A93939-2681-461A-8F6D-7D9E405A5D5E}" type="datetimeFigureOut">
              <a:rPr lang="cs-CZ" smtClean="0"/>
              <a:pPr/>
              <a:t>9.9.2013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B4A93939-2681-461A-8F6D-7D9E405A5D5E}" type="datetimeFigureOut">
              <a:rPr lang="cs-CZ" smtClean="0"/>
              <a:pPr/>
              <a:t>9.9.2013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DE53F01E-B149-495D-9658-F265846AF6BE}"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B4A93939-2681-461A-8F6D-7D9E405A5D5E}" type="datetimeFigureOut">
              <a:rPr lang="cs-CZ" smtClean="0"/>
              <a:pPr/>
              <a:t>9.9.2013</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E53F01E-B149-495D-9658-F265846AF6BE}"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B4A93939-2681-461A-8F6D-7D9E405A5D5E}" type="datetimeFigureOut">
              <a:rPr lang="cs-CZ" smtClean="0"/>
              <a:pPr/>
              <a:t>9.9.2013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E53F01E-B149-495D-9658-F265846AF6BE}"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B4A93939-2681-461A-8F6D-7D9E405A5D5E}" type="datetimeFigureOut">
              <a:rPr lang="cs-CZ" smtClean="0"/>
              <a:pPr/>
              <a:t>9.9.2013</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DE53F01E-B149-495D-9658-F265846AF6BE}"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B4A93939-2681-461A-8F6D-7D9E405A5D5E}" type="datetimeFigureOut">
              <a:rPr lang="cs-CZ" smtClean="0"/>
              <a:pPr/>
              <a:t>9.9.2013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DE53F01E-B149-495D-9658-F265846AF6B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B4A93939-2681-461A-8F6D-7D9E405A5D5E}" type="datetimeFigureOut">
              <a:rPr lang="cs-CZ" smtClean="0"/>
              <a:pPr/>
              <a:t>9.9.2013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E53F01E-B149-495D-9658-F265846AF6B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E53F01E-B149-495D-9658-F265846AF6BE}"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B4A93939-2681-461A-8F6D-7D9E405A5D5E}" type="datetimeFigureOut">
              <a:rPr lang="cs-CZ" smtClean="0"/>
              <a:pPr/>
              <a:t>9.9.2013</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DE53F01E-B149-495D-9658-F265846AF6BE}"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B4A93939-2681-461A-8F6D-7D9E405A5D5E}" type="datetimeFigureOut">
              <a:rPr lang="cs-CZ" smtClean="0"/>
              <a:pPr/>
              <a:t>9.9.2013</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A93939-2681-461A-8F6D-7D9E405A5D5E}" type="datetimeFigureOut">
              <a:rPr lang="cs-CZ" smtClean="0"/>
              <a:pPr/>
              <a:t>9.9.2013</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E53F01E-B149-495D-9658-F265846AF6BE}"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85863" y="333374"/>
            <a:ext cx="6591300" cy="17383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3314" name="Obdélník 3"/>
          <p:cNvSpPr>
            <a:spLocks noChangeArrowheads="1"/>
          </p:cNvSpPr>
          <p:nvPr/>
        </p:nvSpPr>
        <p:spPr bwMode="auto">
          <a:xfrm>
            <a:off x="1889125" y="1641475"/>
            <a:ext cx="5473700" cy="738188"/>
          </a:xfrm>
          <a:prstGeom prst="rect">
            <a:avLst/>
          </a:prstGeom>
          <a:noFill/>
          <a:ln w="9525">
            <a:noFill/>
            <a:miter lim="800000"/>
            <a:headEnd/>
            <a:tailEnd/>
          </a:ln>
        </p:spPr>
        <p:txBody>
          <a:bodyPr>
            <a:spAutoFit/>
          </a:bodyPr>
          <a:lstStyle/>
          <a:p>
            <a:pPr algn="ctr"/>
            <a:r>
              <a:rPr lang="cs-CZ" sz="2400" dirty="0">
                <a:latin typeface="Trebuchet MS" pitchFamily="34" charset="0"/>
              </a:rPr>
              <a:t>Základní škola Sedmikráska, o.p.s.</a:t>
            </a:r>
          </a:p>
          <a:p>
            <a:pPr algn="ctr"/>
            <a:r>
              <a:rPr lang="cs-CZ" dirty="0" err="1">
                <a:latin typeface="Trebuchet MS" pitchFamily="34" charset="0"/>
              </a:rPr>
              <a:t>Bezručova</a:t>
            </a:r>
            <a:r>
              <a:rPr lang="cs-CZ" dirty="0">
                <a:latin typeface="Trebuchet MS" pitchFamily="34" charset="0"/>
              </a:rPr>
              <a:t> 293, 756 61 Rožnov pod Radhoštěm</a:t>
            </a:r>
          </a:p>
        </p:txBody>
      </p:sp>
      <p:sp>
        <p:nvSpPr>
          <p:cNvPr id="13315" name="Obdélník 4"/>
          <p:cNvSpPr>
            <a:spLocks noChangeArrowheads="1"/>
          </p:cNvSpPr>
          <p:nvPr/>
        </p:nvSpPr>
        <p:spPr bwMode="auto">
          <a:xfrm>
            <a:off x="1643043" y="2835275"/>
            <a:ext cx="6143668" cy="584775"/>
          </a:xfrm>
          <a:prstGeom prst="rect">
            <a:avLst/>
          </a:prstGeom>
          <a:noFill/>
          <a:ln w="9525">
            <a:noFill/>
            <a:miter lim="800000"/>
            <a:headEnd/>
            <a:tailEnd/>
          </a:ln>
        </p:spPr>
        <p:txBody>
          <a:bodyPr wrap="square">
            <a:spAutoFit/>
          </a:bodyPr>
          <a:lstStyle/>
          <a:p>
            <a:pPr algn="ctr" fontAlgn="base"/>
            <a:r>
              <a:rPr lang="cs-CZ" sz="3200" b="1" dirty="0" smtClean="0"/>
              <a:t>POČÁTKY ŘÍMA</a:t>
            </a:r>
            <a:endParaRPr lang="cs-CZ" sz="3200" dirty="0"/>
          </a:p>
        </p:txBody>
      </p:sp>
      <p:sp>
        <p:nvSpPr>
          <p:cNvPr id="13316" name="Obdélník 5"/>
          <p:cNvSpPr>
            <a:spLocks noChangeArrowheads="1"/>
          </p:cNvSpPr>
          <p:nvPr/>
        </p:nvSpPr>
        <p:spPr bwMode="auto">
          <a:xfrm>
            <a:off x="1619250" y="3789363"/>
            <a:ext cx="5832475" cy="1200329"/>
          </a:xfrm>
          <a:prstGeom prst="rect">
            <a:avLst/>
          </a:prstGeom>
          <a:noFill/>
          <a:ln w="9525">
            <a:noFill/>
            <a:miter lim="800000"/>
            <a:headEnd/>
            <a:tailEnd/>
          </a:ln>
        </p:spPr>
        <p:txBody>
          <a:bodyPr>
            <a:spAutoFit/>
          </a:bodyPr>
          <a:lstStyle/>
          <a:p>
            <a:pPr algn="ctr" fontAlgn="base"/>
            <a:r>
              <a:rPr lang="cs-CZ" dirty="0"/>
              <a:t>Autor:  Mgr. Jana </a:t>
            </a:r>
            <a:r>
              <a:rPr lang="cs-CZ" dirty="0" err="1"/>
              <a:t>Valchářová</a:t>
            </a:r>
            <a:endParaRPr lang="cs-CZ" dirty="0"/>
          </a:p>
          <a:p>
            <a:pPr algn="ctr" fontAlgn="base"/>
            <a:r>
              <a:rPr lang="cs-CZ" dirty="0"/>
              <a:t>Vytvořeno: červen 2013</a:t>
            </a:r>
          </a:p>
          <a:p>
            <a:pPr algn="ctr" fontAlgn="base"/>
            <a:r>
              <a:rPr lang="cs-CZ" dirty="0"/>
              <a:t>Název:  </a:t>
            </a:r>
            <a:r>
              <a:rPr lang="cs-CZ"/>
              <a:t>VY_32_INOVACE_DE_07 </a:t>
            </a:r>
            <a:r>
              <a:rPr lang="cs-CZ" smtClean="0"/>
              <a:t>Starověk_15</a:t>
            </a:r>
          </a:p>
          <a:p>
            <a:pPr algn="ctr" fontAlgn="base"/>
            <a:r>
              <a:rPr lang="cs-CZ" smtClean="0"/>
              <a:t>6</a:t>
            </a:r>
            <a:r>
              <a:rPr lang="cs-CZ" dirty="0"/>
              <a:t>. ročník </a:t>
            </a:r>
          </a:p>
        </p:txBody>
      </p:sp>
      <p:sp>
        <p:nvSpPr>
          <p:cNvPr id="13317" name="Obdélník 6"/>
          <p:cNvSpPr>
            <a:spLocks noChangeArrowheads="1"/>
          </p:cNvSpPr>
          <p:nvPr/>
        </p:nvSpPr>
        <p:spPr bwMode="auto">
          <a:xfrm>
            <a:off x="2339975" y="5516563"/>
            <a:ext cx="4572000" cy="692150"/>
          </a:xfrm>
          <a:prstGeom prst="rect">
            <a:avLst/>
          </a:prstGeom>
          <a:noFill/>
          <a:ln w="9525">
            <a:noFill/>
            <a:miter lim="800000"/>
            <a:headEnd/>
            <a:tailEnd/>
          </a:ln>
        </p:spPr>
        <p:txBody>
          <a:bodyPr>
            <a:spAutoFit/>
          </a:bodyPr>
          <a:lstStyle/>
          <a:p>
            <a:pPr algn="ctr"/>
            <a:r>
              <a:rPr lang="cs-CZ" sz="2100" dirty="0">
                <a:latin typeface="Trebuchet MS" pitchFamily="34" charset="0"/>
              </a:rPr>
              <a:t>Projekt Sedmikráska</a:t>
            </a:r>
          </a:p>
          <a:p>
            <a:pPr algn="ctr"/>
            <a:r>
              <a:rPr lang="cs-CZ" dirty="0">
                <a:latin typeface="Trebuchet MS" pitchFamily="34" charset="0"/>
              </a:rPr>
              <a:t>CZ.1.07/1.4.00/21.3812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smtClean="0"/>
              <a:t>Vypracujte úkol a odpovězte na otázky</a:t>
            </a:r>
            <a:endParaRPr lang="cs-CZ" dirty="0"/>
          </a:p>
        </p:txBody>
      </p:sp>
      <p:sp>
        <p:nvSpPr>
          <p:cNvPr id="3" name="Zástupný symbol pro obsah 2"/>
          <p:cNvSpPr>
            <a:spLocks noGrp="1"/>
          </p:cNvSpPr>
          <p:nvPr>
            <p:ph sz="quarter" idx="1"/>
          </p:nvPr>
        </p:nvSpPr>
        <p:spPr/>
        <p:txBody>
          <a:bodyPr/>
          <a:lstStyle/>
          <a:p>
            <a:r>
              <a:rPr lang="cs-CZ" dirty="0" smtClean="0"/>
              <a:t>Do mapy v pracovním listě zakresli území v Itálii obydlené různými národy.</a:t>
            </a:r>
          </a:p>
          <a:p>
            <a:pPr>
              <a:buNone/>
            </a:pPr>
            <a:endParaRPr lang="cs-CZ" dirty="0" smtClean="0"/>
          </a:p>
          <a:p>
            <a:r>
              <a:rPr lang="cs-CZ" dirty="0" smtClean="0"/>
              <a:t>Co je to kolonizace?</a:t>
            </a:r>
          </a:p>
          <a:p>
            <a:pPr>
              <a:buNone/>
            </a:pPr>
            <a:endParaRPr lang="cs-CZ" dirty="0" smtClean="0"/>
          </a:p>
          <a:p>
            <a:r>
              <a:rPr lang="cs-CZ" dirty="0" smtClean="0"/>
              <a:t>Proč Řekové odcházeli z Řecka?</a:t>
            </a:r>
          </a:p>
          <a:p>
            <a:pPr>
              <a:buNone/>
            </a:pPr>
            <a:endParaRPr lang="cs-CZ" dirty="0" smtClean="0"/>
          </a:p>
          <a:p>
            <a:r>
              <a:rPr lang="cs-CZ" dirty="0" smtClean="0"/>
              <a:t>Jaká významná města Řekové v Itálii založili?</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normAutofit fontScale="92500" lnSpcReduction="10000"/>
          </a:bodyPr>
          <a:lstStyle/>
          <a:p>
            <a:pPr>
              <a:buNone/>
            </a:pPr>
            <a:r>
              <a:rPr lang="cs-CZ" dirty="0" smtClean="0"/>
              <a:t>	Římané postupně začali válkami s okolními kmeny zvětšovat své území. Římskou expanzi nezastavil ani vpád Keltů (neboli Galů), kteří vydrancovali Řím v roce 387 př. n. l. a Římané pak museli Keltům zaplatit velké výkupné. Na počátku 3. století př.n.l. </a:t>
            </a:r>
            <a:r>
              <a:rPr lang="cs-CZ" smtClean="0"/>
              <a:t>dokončil </a:t>
            </a:r>
            <a:r>
              <a:rPr lang="cs-CZ" dirty="0" smtClean="0"/>
              <a:t>Řím ovládnutí celé Itálie </a:t>
            </a:r>
            <a:r>
              <a:rPr lang="cs-CZ" smtClean="0"/>
              <a:t>vítězstvím </a:t>
            </a:r>
            <a:r>
              <a:rPr lang="cs-CZ" smtClean="0"/>
              <a:t>nad </a:t>
            </a:r>
            <a:r>
              <a:rPr lang="cs-CZ" dirty="0" smtClean="0"/>
              <a:t>jihoitalskými Řeky, které v bojích vedl král Pyrrhos. Podařilo se mu v jednom boji Římany porazit, ale zároveň si odnesl těžké ztráty. Sám Pyrrhos řekl: „</a:t>
            </a:r>
            <a:r>
              <a:rPr lang="cs-CZ" i="1" dirty="0" smtClean="0"/>
              <a:t>Ještě jedno takové vítězství a jsme zničeni.</a:t>
            </a:r>
            <a:r>
              <a:rPr lang="cs-CZ" dirty="0" smtClean="0"/>
              <a:t>“ Z této události se nám dochovalo sousloví Pyrrhovo vítězství, které označuje příliš draze zaplacený úspěch.</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smtClean="0"/>
              <a:t>Odpovězte na otázky</a:t>
            </a:r>
            <a:endParaRPr lang="cs-CZ" dirty="0"/>
          </a:p>
        </p:txBody>
      </p:sp>
      <p:sp>
        <p:nvSpPr>
          <p:cNvPr id="3" name="Zástupný symbol pro obsah 2"/>
          <p:cNvSpPr>
            <a:spLocks noGrp="1"/>
          </p:cNvSpPr>
          <p:nvPr>
            <p:ph sz="quarter" idx="1"/>
          </p:nvPr>
        </p:nvSpPr>
        <p:spPr/>
        <p:txBody>
          <a:bodyPr/>
          <a:lstStyle/>
          <a:p>
            <a:r>
              <a:rPr lang="cs-CZ" dirty="0" smtClean="0"/>
              <a:t>Co je to expanze?</a:t>
            </a:r>
          </a:p>
          <a:p>
            <a:pPr>
              <a:buNone/>
            </a:pPr>
            <a:endParaRPr lang="cs-CZ" dirty="0" smtClean="0"/>
          </a:p>
          <a:p>
            <a:r>
              <a:rPr lang="cs-CZ" dirty="0" smtClean="0"/>
              <a:t>Kdo a kdy vyplenil Řím?</a:t>
            </a:r>
          </a:p>
          <a:p>
            <a:pPr>
              <a:buNone/>
            </a:pPr>
            <a:r>
              <a:rPr lang="cs-CZ" dirty="0" smtClean="0"/>
              <a:t> </a:t>
            </a:r>
          </a:p>
          <a:p>
            <a:r>
              <a:rPr lang="cs-CZ" dirty="0" smtClean="0"/>
              <a:t>Kdy Řím získal nadvládu nad celou Itálií?</a:t>
            </a:r>
          </a:p>
          <a:p>
            <a:pPr>
              <a:buNone/>
            </a:pPr>
            <a:r>
              <a:rPr lang="cs-CZ" dirty="0" smtClean="0"/>
              <a:t> </a:t>
            </a:r>
          </a:p>
          <a:p>
            <a:r>
              <a:rPr lang="cs-CZ" dirty="0" smtClean="0"/>
              <a:t>Popiš nějakou situaci, na kterou by se hodilo sousloví Pyrrhovo vítězství.</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Zdroje</a:t>
            </a:r>
            <a:endParaRPr lang="cs-CZ" dirty="0"/>
          </a:p>
        </p:txBody>
      </p:sp>
      <p:sp>
        <p:nvSpPr>
          <p:cNvPr id="3" name="Zástupný symbol pro obsah 2"/>
          <p:cNvSpPr>
            <a:spLocks noGrp="1"/>
          </p:cNvSpPr>
          <p:nvPr>
            <p:ph sz="quarter" idx="1"/>
          </p:nvPr>
        </p:nvSpPr>
        <p:spPr/>
        <p:txBody>
          <a:bodyPr/>
          <a:lstStyle/>
          <a:p>
            <a:r>
              <a:rPr lang="cs-CZ" sz="1800" dirty="0" smtClean="0"/>
              <a:t>http://cs.wikipedia.org/wiki/Romulus_a_Remus (upravený text pověsti)</a:t>
            </a:r>
          </a:p>
          <a:p>
            <a:r>
              <a:rPr lang="cs-CZ" sz="1800" dirty="0" smtClean="0"/>
              <a:t>JEAN-POL GRANDMONT. </a:t>
            </a:r>
            <a:r>
              <a:rPr lang="cs-CZ" sz="1800" i="1" dirty="0" err="1" smtClean="0"/>
              <a:t>wikipedie</a:t>
            </a:r>
            <a:r>
              <a:rPr lang="cs-CZ" sz="1800" dirty="0" smtClean="0"/>
              <a:t> [online]. [cit. 13.6.2013]. Dostupný na WWW: http://cs.wikipedia.org/wiki/Soubor:0_Lupa_Capitolina_%282%29.JPG</a:t>
            </a:r>
          </a:p>
          <a:p>
            <a:r>
              <a:rPr lang="cs-CZ" sz="1800" dirty="0" smtClean="0"/>
              <a:t>PETHRUS. </a:t>
            </a:r>
            <a:r>
              <a:rPr lang="cs-CZ" sz="1800" i="1" dirty="0" err="1" smtClean="0"/>
              <a:t>wikipedie</a:t>
            </a:r>
            <a:r>
              <a:rPr lang="cs-CZ" sz="1800" dirty="0" smtClean="0"/>
              <a:t> [online]. [cit. 13.6.2013]. Dostupný na WWW: http://commons.wikimedia.org/wiki/File:Blank_map_Western_Europe_without_borders_atelier_graphique_colors.svg</a:t>
            </a:r>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28596" y="500042"/>
          <a:ext cx="8143931" cy="6000790"/>
        </p:xfrm>
        <a:graphic>
          <a:graphicData uri="http://schemas.openxmlformats.org/drawingml/2006/table">
            <a:tbl>
              <a:tblPr/>
              <a:tblGrid>
                <a:gridCol w="8143931"/>
              </a:tblGrid>
              <a:tr h="47625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800" b="0" i="0" u="none" strike="noStrike" cap="none" normalizeH="0" baseline="0" dirty="0" smtClean="0">
                          <a:ln>
                            <a:noFill/>
                          </a:ln>
                          <a:solidFill>
                            <a:schemeClr val="tx1"/>
                          </a:solidFill>
                          <a:effectLst/>
                          <a:latin typeface="Calibri" pitchFamily="34" charset="0"/>
                          <a:ea typeface="MS PGothic" pitchFamily="34" charset="-128"/>
                        </a:rPr>
                        <a:t>Vzdělávací oblast, tematický okruh, téma vzdělávacího materiálu:</a:t>
                      </a:r>
                      <a:endParaRPr kumimoji="0" lang="cs-CZ" sz="1800" b="0" i="0" u="none" strike="noStrike" cap="none" normalizeH="0" baseline="0" dirty="0" smtClean="0">
                        <a:ln>
                          <a:noFill/>
                        </a:ln>
                        <a:solidFill>
                          <a:schemeClr val="tx1"/>
                        </a:solidFill>
                        <a:effectLst/>
                        <a:latin typeface="Calibri" pitchFamily="34" charset="0"/>
                        <a:ea typeface="Calibri" pitchFamily="34" charset="0"/>
                      </a:endParaRPr>
                    </a:p>
                  </a:txBody>
                  <a:tcPr marL="44450" marR="44450" marT="0" marB="0" anchor="ctr" horzOverflow="overflow">
                    <a:lnL>
                      <a:noFill/>
                    </a:lnL>
                    <a:lnR>
                      <a:noFill/>
                    </a:lnR>
                    <a:lnT>
                      <a:noFill/>
                    </a:lnT>
                    <a:lnB>
                      <a:noFill/>
                    </a:lnB>
                    <a:lnTlToBr>
                      <a:noFill/>
                    </a:lnTlToBr>
                    <a:lnBlToTr>
                      <a:noFill/>
                    </a:lnBlToTr>
                    <a:solidFill>
                      <a:srgbClr val="FCD5B5"/>
                    </a:solidFill>
                  </a:tcPr>
                </a:tc>
              </a:tr>
              <a:tr h="1033103">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800" kern="1200" dirty="0" smtClean="0">
                          <a:solidFill>
                            <a:schemeClr val="tx1"/>
                          </a:solidFill>
                          <a:latin typeface="+mn-lt"/>
                          <a:ea typeface="+mn-ea"/>
                          <a:cs typeface="+mn-cs"/>
                        </a:rPr>
                        <a:t>Člověk a společnost, dějepis, dějiny starověku, starověký</a:t>
                      </a:r>
                      <a:r>
                        <a:rPr kumimoji="0" lang="cs-CZ" sz="1800" kern="1200" baseline="0" dirty="0" smtClean="0">
                          <a:solidFill>
                            <a:schemeClr val="tx1"/>
                          </a:solidFill>
                          <a:latin typeface="+mn-lt"/>
                          <a:ea typeface="+mn-ea"/>
                          <a:cs typeface="+mn-cs"/>
                        </a:rPr>
                        <a:t> Řím </a:t>
                      </a:r>
                      <a:endParaRPr kumimoji="0" lang="cs-CZ" sz="1800" b="0" i="0" u="none" strike="noStrike" cap="none" normalizeH="0" baseline="0" dirty="0" smtClean="0">
                        <a:ln>
                          <a:noFill/>
                        </a:ln>
                        <a:solidFill>
                          <a:schemeClr val="tx1"/>
                        </a:solidFill>
                        <a:effectLst/>
                        <a:latin typeface="Calibri" pitchFamily="34" charset="0"/>
                        <a:ea typeface="Calibri" pitchFamily="34" charset="0"/>
                      </a:endParaRPr>
                    </a:p>
                  </a:txBody>
                  <a:tcPr marL="44450" marR="44450" marT="0" marB="0" horzOverflow="overflow">
                    <a:lnL>
                      <a:noFill/>
                    </a:lnL>
                    <a:lnR>
                      <a:noFill/>
                    </a:lnR>
                    <a:lnT>
                      <a:noFill/>
                    </a:lnT>
                    <a:lnB>
                      <a:noFill/>
                    </a:lnB>
                    <a:lnTlToBr>
                      <a:noFill/>
                    </a:lnTlToBr>
                    <a:lnBlToTr>
                      <a:noFill/>
                    </a:lnBlToTr>
                    <a:noFill/>
                  </a:tcPr>
                </a:tc>
              </a:tr>
              <a:tr h="544028">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800" b="0" i="0" u="none" strike="noStrike" cap="none" normalizeH="0" baseline="0" smtClean="0">
                          <a:ln>
                            <a:noFill/>
                          </a:ln>
                          <a:solidFill>
                            <a:schemeClr val="tx1"/>
                          </a:solidFill>
                          <a:effectLst/>
                          <a:latin typeface="Calibri" pitchFamily="34" charset="0"/>
                          <a:ea typeface="MS PGothic" pitchFamily="34" charset="-128"/>
                        </a:rPr>
                        <a:t>Metodický list, anotace:</a:t>
                      </a:r>
                      <a:endParaRPr kumimoji="0" lang="cs-CZ" sz="1800" b="0" i="0" u="none" strike="noStrike" cap="none" normalizeH="0" baseline="0" smtClean="0">
                        <a:ln>
                          <a:noFill/>
                        </a:ln>
                        <a:solidFill>
                          <a:schemeClr val="tx1"/>
                        </a:solidFill>
                        <a:effectLst/>
                        <a:latin typeface="Calibri" pitchFamily="34" charset="0"/>
                        <a:ea typeface="Calibri" pitchFamily="34" charset="0"/>
                      </a:endParaRPr>
                    </a:p>
                  </a:txBody>
                  <a:tcPr marL="44450" marR="44450" marT="0" marB="0" horzOverflow="overflow">
                    <a:lnL>
                      <a:noFill/>
                    </a:lnL>
                    <a:lnR>
                      <a:noFill/>
                    </a:lnR>
                    <a:lnT>
                      <a:noFill/>
                    </a:lnT>
                    <a:lnB>
                      <a:noFill/>
                    </a:lnB>
                    <a:lnTlToBr>
                      <a:noFill/>
                    </a:lnTlToBr>
                    <a:lnBlToTr>
                      <a:noFill/>
                    </a:lnBlToTr>
                    <a:solidFill>
                      <a:srgbClr val="FCD5B5"/>
                    </a:solidFill>
                  </a:tcPr>
                </a:tc>
              </a:tr>
              <a:tr h="3947406">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cs-CZ" sz="1800" i="1" kern="1200" dirty="0" smtClean="0">
                          <a:solidFill>
                            <a:schemeClr val="tx1"/>
                          </a:solidFill>
                          <a:latin typeface="+mn-lt"/>
                          <a:ea typeface="+mn-ea"/>
                          <a:cs typeface="+mn-cs"/>
                        </a:rPr>
                        <a:t>Prezentace a pracovní list porovnává počátky Říma podle pověsti s historickou</a:t>
                      </a:r>
                      <a:r>
                        <a:rPr kumimoji="0" lang="cs-CZ" sz="1800" i="1" kern="1200" baseline="0" dirty="0" smtClean="0">
                          <a:solidFill>
                            <a:schemeClr val="tx1"/>
                          </a:solidFill>
                          <a:latin typeface="+mn-lt"/>
                          <a:ea typeface="+mn-ea"/>
                          <a:cs typeface="+mn-cs"/>
                        </a:rPr>
                        <a:t> skutečností. Žáci pracují s textem, mapou,  </a:t>
                      </a:r>
                      <a:r>
                        <a:rPr kumimoji="0" lang="cs-CZ" sz="1800" i="1" kern="1200" dirty="0" smtClean="0">
                          <a:solidFill>
                            <a:schemeClr val="tx1"/>
                          </a:solidFill>
                          <a:latin typeface="+mn-lt"/>
                          <a:ea typeface="+mn-ea"/>
                          <a:cs typeface="+mn-cs"/>
                        </a:rPr>
                        <a:t>seznamují se s národy obývající Apeninský poloostrov,</a:t>
                      </a:r>
                      <a:r>
                        <a:rPr kumimoji="0" lang="cs-CZ" sz="1800" i="1" kern="1200" baseline="0" dirty="0" smtClean="0">
                          <a:solidFill>
                            <a:schemeClr val="tx1"/>
                          </a:solidFill>
                          <a:latin typeface="+mn-lt"/>
                          <a:ea typeface="+mn-ea"/>
                          <a:cs typeface="+mn-cs"/>
                        </a:rPr>
                        <a:t> prostřednictvím kvízu si upevňují základní pojmy. </a:t>
                      </a:r>
                      <a:endParaRPr kumimoji="0" lang="cs-CZ" sz="1800" b="0" i="1" u="none" strike="noStrike" cap="none" normalizeH="0" baseline="0" dirty="0" smtClean="0">
                        <a:ln>
                          <a:noFill/>
                        </a:ln>
                        <a:solidFill>
                          <a:schemeClr val="tx1"/>
                        </a:solidFill>
                        <a:effectLst/>
                        <a:latin typeface="Calibri" pitchFamily="34" charset="0"/>
                        <a:ea typeface="Calibri" pitchFamily="34" charset="0"/>
                      </a:endParaRPr>
                    </a:p>
                  </a:txBody>
                  <a:tcPr marL="44450" marR="44450" marT="0" marB="0"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57290" y="2928934"/>
            <a:ext cx="6400800" cy="1752600"/>
          </a:xfrm>
        </p:spPr>
        <p:txBody>
          <a:bodyPr/>
          <a:lstStyle/>
          <a:p>
            <a:r>
              <a:rPr lang="cs-CZ" dirty="0" smtClean="0"/>
              <a:t>Pověst a skutečnost</a:t>
            </a:r>
          </a:p>
          <a:p>
            <a:endParaRPr lang="cs-CZ" dirty="0" smtClean="0"/>
          </a:p>
          <a:p>
            <a:r>
              <a:rPr lang="cs-CZ" dirty="0" smtClean="0"/>
              <a:t>Osídlení Apeninského poloostrova</a:t>
            </a:r>
          </a:p>
          <a:p>
            <a:endParaRPr lang="cs-CZ" dirty="0" smtClean="0"/>
          </a:p>
          <a:p>
            <a:r>
              <a:rPr lang="cs-CZ" dirty="0" smtClean="0"/>
              <a:t>Boje Římanů o ovládnutí </a:t>
            </a:r>
            <a:r>
              <a:rPr lang="cs-CZ" dirty="0" err="1" smtClean="0"/>
              <a:t>itálie</a:t>
            </a:r>
            <a:endParaRPr lang="cs-CZ" dirty="0" smtClean="0"/>
          </a:p>
          <a:p>
            <a:endParaRPr lang="cs-CZ" dirty="0"/>
          </a:p>
        </p:txBody>
      </p:sp>
      <p:sp>
        <p:nvSpPr>
          <p:cNvPr id="2" name="Nadpis 1"/>
          <p:cNvSpPr>
            <a:spLocks noGrp="1"/>
          </p:cNvSpPr>
          <p:nvPr>
            <p:ph type="ctrTitle"/>
          </p:nvPr>
        </p:nvSpPr>
        <p:spPr/>
        <p:txBody>
          <a:bodyPr>
            <a:normAutofit/>
          </a:bodyPr>
          <a:lstStyle/>
          <a:p>
            <a:r>
              <a:rPr lang="cs-CZ" sz="7200" dirty="0" smtClean="0"/>
              <a:t>Počátky Říma</a:t>
            </a:r>
            <a:endParaRPr lang="cs-CZ"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Založení Říma dle pověsti</a:t>
            </a:r>
            <a:endParaRPr lang="cs-CZ" dirty="0"/>
          </a:p>
        </p:txBody>
      </p:sp>
      <p:sp>
        <p:nvSpPr>
          <p:cNvPr id="3" name="Zástupný symbol pro obsah 2"/>
          <p:cNvSpPr>
            <a:spLocks noGrp="1"/>
          </p:cNvSpPr>
          <p:nvPr>
            <p:ph sz="quarter" idx="1"/>
          </p:nvPr>
        </p:nvSpPr>
        <p:spPr>
          <a:xfrm>
            <a:off x="301752" y="1527048"/>
            <a:ext cx="8503920" cy="4973786"/>
          </a:xfrm>
        </p:spPr>
        <p:txBody>
          <a:bodyPr>
            <a:normAutofit fontScale="55000" lnSpcReduction="20000"/>
          </a:bodyPr>
          <a:lstStyle/>
          <a:p>
            <a:pPr>
              <a:lnSpc>
                <a:spcPct val="120000"/>
              </a:lnSpc>
              <a:buNone/>
            </a:pPr>
            <a:r>
              <a:rPr lang="cs-CZ" i="1" dirty="0" smtClean="0"/>
              <a:t>Podle pověsti Řím založila dvojčata Romulus a Remus roku 753 př.n.l. Bratři byli dětmi boha války Marta a pozemské ženy </a:t>
            </a:r>
            <a:r>
              <a:rPr lang="cs-CZ" i="1" dirty="0" err="1" smtClean="0"/>
              <a:t>Rhei</a:t>
            </a:r>
            <a:r>
              <a:rPr lang="cs-CZ" i="1" dirty="0" smtClean="0"/>
              <a:t> Silvie. Po narození byli vhozeni do řeky Tibery, odkud je před smrtí zachránila vlčice. Ta žila na Palatinském pahorku. Odchovala obě děti. Později byla dvojčata nalezena pastýřem, který je pojal za své syny a společně s manželkou oba chlapce vychoval až do jinošských let. Oba chlapci po celou dobu dospívání u pastýře hlídali stáda a za způsobené škody na stádech vládce </a:t>
            </a:r>
            <a:r>
              <a:rPr lang="cs-CZ" i="1" dirty="0" err="1" smtClean="0"/>
              <a:t>Numitora</a:t>
            </a:r>
            <a:r>
              <a:rPr lang="cs-CZ" i="1" dirty="0" smtClean="0"/>
              <a:t> byli před něj předvedeni a měli si odpykat trest. U </a:t>
            </a:r>
            <a:r>
              <a:rPr lang="cs-CZ" i="1" dirty="0" err="1" smtClean="0"/>
              <a:t>Numitora</a:t>
            </a:r>
            <a:r>
              <a:rPr lang="cs-CZ" i="1" dirty="0" smtClean="0"/>
              <a:t> jim byla sdělena pravda o jejich královském původu (jejich skutečná matka byla dcera současného vládce) a oba bratři ihned chtěli vládnout. Rozhodli se tedy, že založí společně nové město na návrší Palatinu. Podle pradávných zvyků vyhloubili pomocí pluhu hlubokou brázdu, která byla několikrát přerušena. Brázda symbolizovala v té době příkop pro obranu, vyoraná a navršená hlína z brázdy představovala hradbu a přerušení  představovalo brány. Po vyznačení města </a:t>
            </a:r>
          </a:p>
          <a:p>
            <a:pPr>
              <a:lnSpc>
                <a:spcPct val="120000"/>
              </a:lnSpc>
              <a:buNone/>
            </a:pPr>
            <a:r>
              <a:rPr lang="cs-CZ" i="1" dirty="0" smtClean="0"/>
              <a:t>jim však chybělo jméno města a podle legend v této době </a:t>
            </a:r>
          </a:p>
          <a:p>
            <a:pPr>
              <a:lnSpc>
                <a:spcPct val="120000"/>
              </a:lnSpc>
              <a:buNone/>
            </a:pPr>
            <a:r>
              <a:rPr lang="cs-CZ" i="1" dirty="0" smtClean="0"/>
              <a:t>vznikl mezi bratry nesmiřitelný boj o názvu města. </a:t>
            </a:r>
          </a:p>
          <a:p>
            <a:pPr>
              <a:lnSpc>
                <a:spcPct val="120000"/>
              </a:lnSpc>
              <a:buNone/>
            </a:pPr>
            <a:r>
              <a:rPr lang="cs-CZ" i="1" dirty="0" smtClean="0"/>
              <a:t>Vypráví se, že Romulus  v době nejtěžších sporů stál </a:t>
            </a:r>
          </a:p>
          <a:p>
            <a:pPr>
              <a:lnSpc>
                <a:spcPct val="120000"/>
              </a:lnSpc>
              <a:buNone/>
            </a:pPr>
            <a:r>
              <a:rPr lang="cs-CZ" i="1" dirty="0" smtClean="0"/>
              <a:t>uprostřed vyznačeného  místa a Remus na znamení </a:t>
            </a:r>
          </a:p>
          <a:p>
            <a:pPr>
              <a:lnSpc>
                <a:spcPct val="120000"/>
              </a:lnSpc>
              <a:buNone/>
            </a:pPr>
            <a:r>
              <a:rPr lang="cs-CZ" i="1" dirty="0" smtClean="0"/>
              <a:t>dobytí hradeb snadno vyoranou brázdu překročil.  Mezi </a:t>
            </a:r>
          </a:p>
          <a:p>
            <a:pPr>
              <a:lnSpc>
                <a:spcPct val="120000"/>
              </a:lnSpc>
              <a:buNone/>
            </a:pPr>
            <a:r>
              <a:rPr lang="cs-CZ" i="1" dirty="0" smtClean="0"/>
              <a:t>bratry došlo ke sporu, kdy Remus byl Romulem  zabit a na</a:t>
            </a:r>
          </a:p>
          <a:p>
            <a:pPr>
              <a:lnSpc>
                <a:spcPct val="120000"/>
              </a:lnSpc>
              <a:buNone/>
            </a:pPr>
            <a:r>
              <a:rPr lang="cs-CZ" i="1" dirty="0" smtClean="0"/>
              <a:t> počest vítěze bylo nové město pojmenováno Roma (Řím).</a:t>
            </a:r>
            <a:endParaRPr lang="cs-CZ" dirty="0" smtClean="0"/>
          </a:p>
          <a:p>
            <a:pPr>
              <a:buNone/>
            </a:pPr>
            <a:endParaRPr lang="cs-CZ" dirty="0"/>
          </a:p>
        </p:txBody>
      </p:sp>
      <p:pic>
        <p:nvPicPr>
          <p:cNvPr id="4" name="Obrázek 3" descr="Soubor:0 Lupa Capitolina (2).JPG"/>
          <p:cNvPicPr/>
          <p:nvPr/>
        </p:nvPicPr>
        <p:blipFill>
          <a:blip r:embed="rId2"/>
          <a:srcRect l="2066" t="3538" r="2892" b="4481"/>
          <a:stretch>
            <a:fillRect/>
          </a:stretch>
        </p:blipFill>
        <p:spPr bwMode="auto">
          <a:xfrm>
            <a:off x="5715008" y="4143380"/>
            <a:ext cx="3286148" cy="1857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985822"/>
          </a:xfrm>
        </p:spPr>
        <p:txBody>
          <a:bodyPr>
            <a:noAutofit/>
          </a:bodyPr>
          <a:lstStyle/>
          <a:p>
            <a:pPr algn="l"/>
            <a:r>
              <a:rPr lang="cs-CZ" sz="2800" b="1" dirty="0" smtClean="0"/>
              <a:t>Odpovězte na otázky na základě přečtené pověsti</a:t>
            </a:r>
            <a:endParaRPr lang="cs-CZ" sz="2800" dirty="0"/>
          </a:p>
        </p:txBody>
      </p:sp>
      <p:sp>
        <p:nvSpPr>
          <p:cNvPr id="3" name="Zástupný symbol pro obsah 2"/>
          <p:cNvSpPr>
            <a:spLocks noGrp="1"/>
          </p:cNvSpPr>
          <p:nvPr>
            <p:ph sz="quarter" idx="1"/>
          </p:nvPr>
        </p:nvSpPr>
        <p:spPr/>
        <p:txBody>
          <a:bodyPr/>
          <a:lstStyle/>
          <a:p>
            <a:r>
              <a:rPr lang="cs-CZ" dirty="0" smtClean="0"/>
              <a:t>Kdy byl založen Řím? </a:t>
            </a:r>
          </a:p>
          <a:p>
            <a:pPr>
              <a:buNone/>
            </a:pPr>
            <a:endParaRPr lang="cs-CZ" dirty="0" smtClean="0"/>
          </a:p>
          <a:p>
            <a:r>
              <a:rPr lang="cs-CZ" dirty="0" smtClean="0"/>
              <a:t>Kdo ho založil? </a:t>
            </a:r>
          </a:p>
          <a:p>
            <a:pPr>
              <a:buNone/>
            </a:pPr>
            <a:endParaRPr lang="cs-CZ" dirty="0" smtClean="0"/>
          </a:p>
          <a:p>
            <a:r>
              <a:rPr lang="cs-CZ" dirty="0" smtClean="0"/>
              <a:t>Proč Římané uctívali vlčici? </a:t>
            </a:r>
          </a:p>
          <a:p>
            <a:pPr>
              <a:buNone/>
            </a:pPr>
            <a:endParaRPr lang="cs-CZ" dirty="0" smtClean="0"/>
          </a:p>
          <a:p>
            <a:r>
              <a:rPr lang="cs-CZ" dirty="0" smtClean="0"/>
              <a:t>Jak získal Řím své jméno?</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smtClean="0"/>
              <a:t>Historická skutečnost</a:t>
            </a:r>
            <a:endParaRPr lang="cs-CZ" dirty="0"/>
          </a:p>
        </p:txBody>
      </p:sp>
      <p:sp>
        <p:nvSpPr>
          <p:cNvPr id="3" name="Zástupný symbol pro obsah 2"/>
          <p:cNvSpPr>
            <a:spLocks noGrp="1"/>
          </p:cNvSpPr>
          <p:nvPr>
            <p:ph sz="quarter" idx="1"/>
          </p:nvPr>
        </p:nvSpPr>
        <p:spPr/>
        <p:txBody>
          <a:bodyPr>
            <a:normAutofit lnSpcReduction="10000"/>
          </a:bodyPr>
          <a:lstStyle/>
          <a:p>
            <a:pPr>
              <a:buNone/>
            </a:pPr>
            <a:r>
              <a:rPr lang="cs-CZ" sz="2600" dirty="0" smtClean="0">
                <a:latin typeface="Times New Roman" pitchFamily="18" charset="0"/>
                <a:cs typeface="Times New Roman" pitchFamily="18" charset="0"/>
              </a:rPr>
              <a:t>	Řím byl založen v oblasti Latia u řeky Tiber. Tato oblast byla osídlena pastevci, kteří žili na pahorcích, neboť údolí byla močálovitá. Osídlení na území Říma je doloženo již v 16. století př.n.l. Posléze se Řím rozšiřoval, až bylo osídleno sedm římských pahorků: Palatin, Kapitol, </a:t>
            </a:r>
            <a:r>
              <a:rPr lang="cs-CZ" sz="2600" dirty="0" err="1" smtClean="0">
                <a:latin typeface="Times New Roman" pitchFamily="18" charset="0"/>
                <a:cs typeface="Times New Roman" pitchFamily="18" charset="0"/>
              </a:rPr>
              <a:t>Aventin</a:t>
            </a:r>
            <a:r>
              <a:rPr lang="cs-CZ" sz="2600" dirty="0" smtClean="0">
                <a:latin typeface="Times New Roman" pitchFamily="18" charset="0"/>
                <a:cs typeface="Times New Roman" pitchFamily="18" charset="0"/>
              </a:rPr>
              <a:t>, </a:t>
            </a:r>
            <a:r>
              <a:rPr lang="cs-CZ" sz="2600" dirty="0" err="1" smtClean="0">
                <a:latin typeface="Times New Roman" pitchFamily="18" charset="0"/>
                <a:cs typeface="Times New Roman" pitchFamily="18" charset="0"/>
              </a:rPr>
              <a:t>Caelius</a:t>
            </a:r>
            <a:r>
              <a:rPr lang="cs-CZ" sz="2600" dirty="0" smtClean="0">
                <a:latin typeface="Times New Roman" pitchFamily="18" charset="0"/>
                <a:cs typeface="Times New Roman" pitchFamily="18" charset="0"/>
              </a:rPr>
              <a:t>, Kvirinál, </a:t>
            </a:r>
            <a:r>
              <a:rPr lang="cs-CZ" sz="2600" dirty="0" err="1" smtClean="0">
                <a:latin typeface="Times New Roman" pitchFamily="18" charset="0"/>
                <a:cs typeface="Times New Roman" pitchFamily="18" charset="0"/>
              </a:rPr>
              <a:t>Viminál</a:t>
            </a:r>
            <a:r>
              <a:rPr lang="cs-CZ" sz="2600" dirty="0" smtClean="0">
                <a:latin typeface="Times New Roman" pitchFamily="18" charset="0"/>
                <a:cs typeface="Times New Roman" pitchFamily="18" charset="0"/>
              </a:rPr>
              <a:t> a </a:t>
            </a:r>
            <a:r>
              <a:rPr lang="cs-CZ" sz="2600" dirty="0" err="1" smtClean="0">
                <a:latin typeface="Times New Roman" pitchFamily="18" charset="0"/>
                <a:cs typeface="Times New Roman" pitchFamily="18" charset="0"/>
              </a:rPr>
              <a:t>Eskvilin</a:t>
            </a:r>
            <a:r>
              <a:rPr lang="cs-CZ" sz="2600" dirty="0" smtClean="0">
                <a:latin typeface="Times New Roman" pitchFamily="18" charset="0"/>
                <a:cs typeface="Times New Roman" pitchFamily="18" charset="0"/>
              </a:rPr>
              <a:t>. Zakladateli Říma byli Latinové, jeden z italických kmenů obávajících Apeninský poloostrov. Latinové mluvili latinsky. O velký rozvoj Říma se zasloužili i Etruskové, vyspělý národ obývající sever Apeninského poloostrova, kteří odvodnili močály okolo Říma nebo přestavěli původně dřevěné centrum města do kamenné podoby.</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914384"/>
          </a:xfrm>
        </p:spPr>
        <p:txBody>
          <a:bodyPr>
            <a:normAutofit fontScale="90000"/>
          </a:bodyPr>
          <a:lstStyle/>
          <a:p>
            <a:pPr algn="l"/>
            <a:r>
              <a:rPr lang="cs-CZ" b="1" dirty="0" smtClean="0"/>
              <a:t>Odpovězte na otázky na základě přečteného textu</a:t>
            </a:r>
            <a:endParaRPr lang="cs-CZ" dirty="0"/>
          </a:p>
        </p:txBody>
      </p:sp>
      <p:sp>
        <p:nvSpPr>
          <p:cNvPr id="3" name="Zástupný symbol pro obsah 2"/>
          <p:cNvSpPr>
            <a:spLocks noGrp="1"/>
          </p:cNvSpPr>
          <p:nvPr>
            <p:ph sz="quarter" idx="1"/>
          </p:nvPr>
        </p:nvSpPr>
        <p:spPr/>
        <p:txBody>
          <a:bodyPr/>
          <a:lstStyle/>
          <a:p>
            <a:r>
              <a:rPr lang="cs-CZ" dirty="0" smtClean="0"/>
              <a:t>Jak se v Římě mluvilo?</a:t>
            </a:r>
          </a:p>
          <a:p>
            <a:pPr>
              <a:buNone/>
            </a:pPr>
            <a:endParaRPr lang="cs-CZ" dirty="0" smtClean="0"/>
          </a:p>
          <a:p>
            <a:r>
              <a:rPr lang="cs-CZ" dirty="0" smtClean="0"/>
              <a:t>Na kolika pahorcích byl postaven Řím?</a:t>
            </a:r>
          </a:p>
          <a:p>
            <a:pPr>
              <a:buNone/>
            </a:pPr>
            <a:endParaRPr lang="cs-CZ" dirty="0" smtClean="0"/>
          </a:p>
          <a:p>
            <a:r>
              <a:rPr lang="cs-CZ" dirty="0" smtClean="0"/>
              <a:t>Kdo odvodnil močály okolo Říma?</a:t>
            </a:r>
          </a:p>
          <a:p>
            <a:endParaRPr lang="cs-CZ" dirty="0" smtClean="0"/>
          </a:p>
          <a:p>
            <a:r>
              <a:rPr lang="cs-CZ" dirty="0" smtClean="0"/>
              <a:t>Podle čeho má Itálie pravděpodobně svůj název? </a:t>
            </a:r>
          </a:p>
          <a:p>
            <a:pPr>
              <a:buNone/>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200136"/>
          </a:xfrm>
        </p:spPr>
        <p:txBody>
          <a:bodyPr>
            <a:noAutofit/>
          </a:bodyPr>
          <a:lstStyle/>
          <a:p>
            <a:pPr algn="l"/>
            <a:r>
              <a:rPr lang="cs-CZ" sz="2800" b="1" dirty="0" smtClean="0"/>
              <a:t>Ve větách najdete ukryty pojmy související s počátky starověkého Říma. Najděte je a definujte</a:t>
            </a:r>
            <a:endParaRPr lang="cs-CZ" sz="2800" dirty="0"/>
          </a:p>
        </p:txBody>
      </p:sp>
      <p:sp>
        <p:nvSpPr>
          <p:cNvPr id="3" name="Zástupný symbol pro obsah 2"/>
          <p:cNvSpPr>
            <a:spLocks noGrp="1"/>
          </p:cNvSpPr>
          <p:nvPr>
            <p:ph sz="quarter" idx="1"/>
          </p:nvPr>
        </p:nvSpPr>
        <p:spPr/>
        <p:txBody>
          <a:bodyPr/>
          <a:lstStyle/>
          <a:p>
            <a:r>
              <a:rPr lang="cs-CZ" dirty="0" smtClean="0"/>
              <a:t>Ondro, mají rodiče čas přijít ve čtvrtek do školy? </a:t>
            </a:r>
          </a:p>
          <a:p>
            <a:pPr>
              <a:buNone/>
            </a:pPr>
            <a:endParaRPr lang="cs-CZ" dirty="0" smtClean="0"/>
          </a:p>
          <a:p>
            <a:r>
              <a:rPr lang="cs-CZ" dirty="0" smtClean="0"/>
              <a:t>Je třeba udělat i nové poličky. </a:t>
            </a:r>
          </a:p>
          <a:p>
            <a:pPr>
              <a:buNone/>
            </a:pPr>
            <a:endParaRPr lang="cs-CZ" dirty="0" smtClean="0"/>
          </a:p>
          <a:p>
            <a:r>
              <a:rPr lang="cs-CZ" dirty="0" smtClean="0"/>
              <a:t>Pane doktore, musím chodit na rehabilitaci? </a:t>
            </a:r>
          </a:p>
          <a:p>
            <a:pPr>
              <a:buNone/>
            </a:pPr>
            <a:endParaRPr lang="cs-CZ" dirty="0" smtClean="0"/>
          </a:p>
          <a:p>
            <a:r>
              <a:rPr lang="cs-CZ" dirty="0" smtClean="0"/>
              <a:t>To Honza ti bere tvoje věci, ne já! </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smtClean="0"/>
              <a:t>Osídlení Apeninského poloostrova</a:t>
            </a:r>
            <a:endParaRPr lang="cs-CZ" dirty="0"/>
          </a:p>
        </p:txBody>
      </p:sp>
      <p:pic>
        <p:nvPicPr>
          <p:cNvPr id="4" name="Zástupný symbol pro obsah 3" descr="File:Blank map Western Europe without borders atelier graphique colors.svg"/>
          <p:cNvPicPr>
            <a:picLocks noGrp="1"/>
          </p:cNvPicPr>
          <p:nvPr>
            <p:ph sz="quarter" idx="1"/>
          </p:nvPr>
        </p:nvPicPr>
        <p:blipFill>
          <a:blip r:embed="rId2"/>
          <a:srcRect l="48595" t="53502" r="13884" b="3113"/>
          <a:stretch>
            <a:fillRect/>
          </a:stretch>
        </p:blipFill>
        <p:spPr bwMode="auto">
          <a:xfrm>
            <a:off x="500034" y="1714488"/>
            <a:ext cx="3643338" cy="4000528"/>
          </a:xfrm>
          <a:prstGeom prst="rect">
            <a:avLst/>
          </a:prstGeom>
          <a:noFill/>
          <a:ln w="9525">
            <a:noFill/>
            <a:miter lim="800000"/>
            <a:headEnd/>
            <a:tailEnd/>
          </a:ln>
        </p:spPr>
      </p:pic>
      <p:sp>
        <p:nvSpPr>
          <p:cNvPr id="1026" name="Rectangle 2"/>
          <p:cNvSpPr>
            <a:spLocks noChangeArrowheads="1"/>
          </p:cNvSpPr>
          <p:nvPr/>
        </p:nvSpPr>
        <p:spPr bwMode="auto">
          <a:xfrm>
            <a:off x="4357686" y="1643051"/>
            <a:ext cx="4214842"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49263" algn="r"/>
              </a:tabLst>
            </a:pPr>
            <a:r>
              <a:rPr kumimoji="0" lang="cs-C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Kromě Latinů a Etrusků žili na Apeninském poloostrově ještě Řekové. Ti se sem dostali během řecké kolonizace. Založili několik významných měst, např. Tarent nebo Neapol (</a:t>
            </a:r>
            <a:r>
              <a:rPr kumimoji="0" lang="cs-CZ" sz="200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Neapolis</a:t>
            </a:r>
            <a:r>
              <a:rPr kumimoji="0" lang="cs-CZ" sz="20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nové město) a díky nim se v Itálii rozšiřuje řecká vzdělanost.</a:t>
            </a:r>
            <a:endParaRPr kumimoji="0" lang="cs-CZ" sz="20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126</TotalTime>
  <Words>284</Words>
  <Application>Microsoft Office PowerPoint</Application>
  <PresentationFormat>Předvádění na obrazovce (4:3)</PresentationFormat>
  <Paragraphs>77</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Administrativní</vt:lpstr>
      <vt:lpstr>Snímek 1</vt:lpstr>
      <vt:lpstr>Snímek 2</vt:lpstr>
      <vt:lpstr>Počátky Říma</vt:lpstr>
      <vt:lpstr>Založení Říma dle pověsti</vt:lpstr>
      <vt:lpstr>Odpovězte na otázky na základě přečtené pověsti</vt:lpstr>
      <vt:lpstr>Historická skutečnost</vt:lpstr>
      <vt:lpstr>Odpovězte na otázky na základě přečteného textu</vt:lpstr>
      <vt:lpstr>Ve větách najdete ukryty pojmy související s počátky starověkého Říma. Najděte je a definujte</vt:lpstr>
      <vt:lpstr>Osídlení Apeninského poloostrova</vt:lpstr>
      <vt:lpstr>Vypracujte úkol a odpovězte na otázky</vt:lpstr>
      <vt:lpstr>Snímek 11</vt:lpstr>
      <vt:lpstr>Odpovězte na otázky</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Počátky Říma</dc:title>
  <dc:creator>user</dc:creator>
  <cp:lastModifiedBy>user</cp:lastModifiedBy>
  <cp:revision>15</cp:revision>
  <dcterms:created xsi:type="dcterms:W3CDTF">2013-09-01T16:32:03Z</dcterms:created>
  <dcterms:modified xsi:type="dcterms:W3CDTF">2013-09-09T07:01:13Z</dcterms:modified>
</cp:coreProperties>
</file>